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8" r:id="rId5"/>
    <p:sldId id="267" r:id="rId6"/>
    <p:sldId id="266" r:id="rId7"/>
    <p:sldId id="264" r:id="rId8"/>
    <p:sldId id="265" r:id="rId9"/>
    <p:sldId id="263" r:id="rId10"/>
    <p:sldId id="262" r:id="rId11"/>
    <p:sldId id="261" r:id="rId12"/>
    <p:sldId id="260" r:id="rId13"/>
    <p:sldId id="259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96" r:id="rId31"/>
    <p:sldId id="302" r:id="rId32"/>
    <p:sldId id="301" r:id="rId33"/>
    <p:sldId id="300" r:id="rId34"/>
    <p:sldId id="305" r:id="rId35"/>
    <p:sldId id="306" r:id="rId36"/>
    <p:sldId id="299" r:id="rId37"/>
    <p:sldId id="307" r:id="rId38"/>
    <p:sldId id="303" r:id="rId39"/>
    <p:sldId id="304" r:id="rId40"/>
    <p:sldId id="308" r:id="rId41"/>
    <p:sldId id="298" r:id="rId42"/>
    <p:sldId id="297" r:id="rId43"/>
    <p:sldId id="309" r:id="rId4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108" y="1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7FEF-078F-4D61-AEDA-294CF04F1ABD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CFE3-AA5A-4278-BA2F-CD500AC31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79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7FEF-078F-4D61-AEDA-294CF04F1ABD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CFE3-AA5A-4278-BA2F-CD500AC31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222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7FEF-078F-4D61-AEDA-294CF04F1ABD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CFE3-AA5A-4278-BA2F-CD500AC31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48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7FEF-078F-4D61-AEDA-294CF04F1ABD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CFE3-AA5A-4278-BA2F-CD500AC31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85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7FEF-078F-4D61-AEDA-294CF04F1ABD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CFE3-AA5A-4278-BA2F-CD500AC31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363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7FEF-078F-4D61-AEDA-294CF04F1ABD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CFE3-AA5A-4278-BA2F-CD500AC31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888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7FEF-078F-4D61-AEDA-294CF04F1ABD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CFE3-AA5A-4278-BA2F-CD500AC31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993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7FEF-078F-4D61-AEDA-294CF04F1ABD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CFE3-AA5A-4278-BA2F-CD500AC31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608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7FEF-078F-4D61-AEDA-294CF04F1ABD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CFE3-AA5A-4278-BA2F-CD500AC31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515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7FEF-078F-4D61-AEDA-294CF04F1ABD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CFE3-AA5A-4278-BA2F-CD500AC31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901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7FEF-078F-4D61-AEDA-294CF04F1ABD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CFE3-AA5A-4278-BA2F-CD500AC31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276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F7FEF-078F-4D61-AEDA-294CF04F1ABD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BCFE3-AA5A-4278-BA2F-CD500AC31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67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microsoft.com/office/2007/relationships/hdphoto" Target="../media/hdphoto8.wdp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7" Type="http://schemas.microsoft.com/office/2007/relationships/hdphoto" Target="../media/hdphoto15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microsoft.com/office/2007/relationships/hdphoto" Target="../media/hdphoto14.wdp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9.wdp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5.wdp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26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27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28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29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30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5467" y="101600"/>
            <a:ext cx="857955" cy="5870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СМОС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44298" y="2263422"/>
            <a:ext cx="8973519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№11-Строительно-монтажные краны и оборудование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82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0937" y="2277069"/>
            <a:ext cx="8952932" cy="20356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Общая классификация грузоподъемных машин (кранов).</a:t>
            </a:r>
          </a:p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Характеристики кранов.</a:t>
            </a:r>
          </a:p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3.Технический выбор башенных кранов.</a:t>
            </a:r>
          </a:p>
          <a:p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86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542" y="0"/>
            <a:ext cx="1207945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1. Общая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грузоподъемных машин (кранов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грузоподъемная — это техническое устройство циклического действия для подъема и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груза.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грузоподъемный — это грузоподъемная машина, оснащенная стационарно установленными грузоподъемными механизмами.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Краны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используемые в строительстве, относятся к классу грузоподъемных машин, которые, в соответствии со своим назначением, применяются на стро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ительно-монтажных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разгрузочно-погрузочных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работах и сохраняют свою работоспособность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температурах окружающего воздуха ±40 °С.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общих признаках объектов им присущи свои предметные характеристики, которые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позволяют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классифицировать их по целому ряду иных свойств и закономерностей.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Грузоподъемные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 в соответствии с их назначением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строительно-монтажных и погрузочно-разгрузочных работах, а также в качестве вертикального транспорта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строительных грузов.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Приведенная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позволяет установить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технологические особенности грузоподъемных кранов, а также область их применения.</a:t>
            </a:r>
          </a:p>
        </p:txBody>
      </p:sp>
    </p:spTree>
    <p:extLst>
      <p:ext uri="{BB962C8B-B14F-4D97-AF65-F5344CB8AC3E}">
        <p14:creationId xmlns:p14="http://schemas.microsoft.com/office/powerpoint/2010/main" val="192504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542" y="0"/>
            <a:ext cx="12079458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конструкции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Грузоподъемные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краны в зависимости от типа металлоконструкции подразделяются следующим образом.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козловой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1.1) — грузоподъемный кран, у которого мост опирается на крановый путь при помощи двух опорных стоек.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полукозловой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1.2) — грузоподъемный кран, у которого мост опирается на крановый путь с одной стороны непосредственно, а с другой стороны — при помощи опорной стойки.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Кран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стрелового типа грузовой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грузоподъемный кран, у которого грузозахватный орган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подвешен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стреле или к тележке, перемещающейся по стреле.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портальный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1.3) — грузоподъемный кран поворотный на портале, предназначенном для пропуска железнодорожного или автомобильного транспорта.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полупортальный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1.4) — грузоподъемный кран поворотный на полупортале,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предназначенном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пропуска железнодорожного или автомобильного транспорта.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стреловой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1.5) — грузоподъемный кран поворотный, у которого стрела или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башенно-стреловое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закреплены на поворотной платформе, размещенной непосредственно на ходовом устройстве (автомобильный, пневмоколесный, на специальном шасси, гусеничный, тракторный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башенный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1.6) — грузоподъемный кран поворотный со стрелой, закрепленной в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верхней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 вертикально расположенной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башни.</a:t>
            </a:r>
            <a:endParaRPr lang="ru-RU" sz="1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66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6942" y="100890"/>
            <a:ext cx="6908648" cy="44012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7065590" y="1381855"/>
            <a:ext cx="496589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Кран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железнодорожный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1.7) — грузоподъемный кран, смонтированный на платформе,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передвигающейся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железнодорожному пути.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настенный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1.8) — грузоподъемный кран, прикрепленный к стене либо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перемещающийся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крановому пути, закрепленному на стене или несущей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велосипедный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1.9) — грузоподъемный кран, перемещающийся по наземному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крановому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пути и удерживаемый верхней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направляющей.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6941" y="4622848"/>
            <a:ext cx="6908649" cy="223515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9223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2880" y="0"/>
            <a:ext cx="11901268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виду грузозахватного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органа.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от вида грузозахватного органа грузоподъемные краны подразделяются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на:</a:t>
            </a:r>
          </a:p>
          <a:p>
            <a:pPr marL="342900" indent="-342900" algn="just">
              <a:buFontTx/>
              <a:buChar char="-"/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крюковой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1.10) — кран, оборудованный грузозахватным органом в виде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крюка;</a:t>
            </a:r>
          </a:p>
          <a:p>
            <a:pPr marL="342900" indent="-342900" algn="just">
              <a:buFontTx/>
              <a:buChar char="-"/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грейферный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1.11) — кран, оборудованный грузозахватным органом в виде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грейфера;</a:t>
            </a:r>
          </a:p>
          <a:p>
            <a:pPr marL="342900" indent="-342900" algn="just">
              <a:buFontTx/>
              <a:buChar char="-"/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магнитный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1.12) — кран, оборудованный грузозахватным органом в виде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электромагнита.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2879" y="2015937"/>
            <a:ext cx="11760591" cy="26545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82880" y="4911415"/>
            <a:ext cx="1190126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виду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привода.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от вида привода грузоподъемные краны подразделяются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на:</a:t>
            </a:r>
          </a:p>
          <a:p>
            <a:pPr marL="342900" indent="-342900" algn="just">
              <a:buFontTx/>
              <a:buChar char="-"/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электрический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грузоподъемный кран с электрическим приводом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механизмов;</a:t>
            </a:r>
          </a:p>
          <a:p>
            <a:pPr marL="342900" indent="-342900" algn="just">
              <a:buFontTx/>
              <a:buChar char="-"/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механический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грузоподъемный кран с гидравлическим приводом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механизмов;</a:t>
            </a:r>
          </a:p>
          <a:p>
            <a:pPr marL="342900" indent="-342900" algn="just">
              <a:buFontTx/>
              <a:buChar char="-"/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гидравлический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грузоподъемный кран с механическим приводом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82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677" y="0"/>
            <a:ext cx="1205132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способу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от способа установки грузоподъемные краны подразделяют на описываемые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ниже.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1.13) — грузоподъемный кран, закрепленный на фундаменте или 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другом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неподвижном основании.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Кран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самоподъемный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1.14) — грузоподъемный кран, установленный на конструкциях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возводимого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сооружения и перемещающийся вверх при помощи собственных механизмов по мере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переставной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1.15) — грузоподъемный кран, установленный на основании; он может быть перемещаемым с места на место вручную или при помощи других грузоподъемных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радиальный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1.16) — грузоподъемный кран, имеющий возможность перемещения при работе относительно одной стационарной опоры.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передвижной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кран, имеющий возможность передвижения при работе.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прицепной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1.17) — грузоподъемный кран передвижной, не оборудованный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механизмом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передвижения и перемещаемый в прицепе за тягачом (буксиром)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0670" y="3693319"/>
            <a:ext cx="9875521" cy="308279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8100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775459"/>
            <a:ext cx="12079458" cy="3859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виду ходового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устройства.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вида ходового устройства грузоподъемные краны подразделяют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на:</a:t>
            </a:r>
          </a:p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гусеничном ходу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грузоподъемный кран, снабженный для передвижения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гусеницами;</a:t>
            </a:r>
          </a:p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колесном ходу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грузоподъемный кран, снабженный для передвижения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колесами;</a:t>
            </a:r>
          </a:p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грузоподъемный кран, установленный на автомобильном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шасси;</a:t>
            </a:r>
          </a:p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пневмоколесный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грузоподъемный кран, установленный на пневмоколесном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шасси;</a:t>
            </a:r>
          </a:p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короткобазовый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грузоподъемный кран, установленный на короткобазовом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шасси;</a:t>
            </a:r>
          </a:p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рельсовый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грузоподъемный кран, передвигающийся по рельсовому крановому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пути;</a:t>
            </a:r>
          </a:p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катковый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грузоподъемный кран, установленный на стальных или литых резиновых катках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5077" y="140897"/>
            <a:ext cx="9192733" cy="263456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6674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8812" y="0"/>
            <a:ext cx="12023188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степени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от степени поворота груза краны подразделяют на нижеследующие.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поворотный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грузоподъемный кран, имеющий возможность вращения (в плане)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поворотной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 вместе с грузом относительно опорной части крана.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неполноповоротный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1.18) — грузоподъемный кран поворотный, имеющий возможность вращения поворотной части от одного крайнего положения до другого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угол менее 360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полноповоротный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1.19) — грузоподъемный кран поворотный, имеющий возможность вращения поворотной части от одного крайнего положения до другого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угол 360° и более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неповоротный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1.20) — грузоподъемный кран, не имеющий возможности вращения груза (в плане) относительно опорной части.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2535" y="3939540"/>
            <a:ext cx="8851163" cy="274261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817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474" y="0"/>
            <a:ext cx="1198567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Характеристики кранов.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Автомобильные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 с телескопической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стрелой.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1.21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1.22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используются при монтаже конструкций, оборудования, разгрузке и погрузке материалов,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изделий. Высокая скорость передвижения автомобильных кранов позволяет применять их при строительстве объектов с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небольшим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объемом работ или находящихся в значительном удалении друг от друга.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768" t="2266" r="4765" b="3930"/>
          <a:stretch/>
        </p:blipFill>
        <p:spPr>
          <a:xfrm>
            <a:off x="225083" y="2246769"/>
            <a:ext cx="5387925" cy="30671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24024" y="2246769"/>
            <a:ext cx="6260123" cy="306714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389206" y="5441072"/>
            <a:ext cx="52238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1.21.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Автомобильный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с телескопической стрелой (грузоподьемность до 50 т)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906085" y="5441072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1.22.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с телескопической стрелой (грузоподъемность от 70 до 100 т)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58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542" y="0"/>
            <a:ext cx="12079458" cy="2939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сновные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автомобильных кранов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 от 16 до 100 т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длина стрелы от 9 до 50 м;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стрела может быть дополнительно оборудована гуськом.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Достоинствами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автомобильных кранов являются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мобильность;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требуется устройство крановых путей;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 небольшая стоимость эксплуатации.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Недостаток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автомобильных кранов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работа на выносных опорах.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542" y="2973994"/>
            <a:ext cx="5430130" cy="279872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627077" y="2798589"/>
            <a:ext cx="6564923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Тяжелогрузные автомобильные краны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1.23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применяются при монтаже тяжеловесного и крупногабаритного оборудования и сооружений.</a:t>
            </a:r>
          </a:p>
          <a:p>
            <a:pPr algn="just"/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9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Достоинствами тяжелогрузных автомобильных кранов являются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большая грузоподъемность и высота подъема; </a:t>
            </a:r>
          </a:p>
          <a:p>
            <a:pPr algn="just"/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стрела может быть дополнительно оборудована гуськом от 7 до 90 м. </a:t>
            </a:r>
          </a:p>
          <a:p>
            <a:pPr algn="just"/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9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 тяжелогрузных автомобильных кранов состоят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 большой стоимости эксплуатации;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необходимости значительной по габаритам площадки для работы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2542" y="5772716"/>
            <a:ext cx="58240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1.23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Автомобильный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с телескопической стрелой (грузоподъемность от 130 до 500 т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49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609" y="0"/>
            <a:ext cx="12065391" cy="6417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Пневмоколесные </a:t>
            </a:r>
            <a:r>
              <a:rPr lang="ru-RU" sz="19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Пневмоколесные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краны (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1.24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как и автомобильные краны,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используются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монтаже конструкций, оборудования, разгрузке и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погрузке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материалов, конструкций и изделий, но на объектах, которые находятся на небольших расстояниях друг от друга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Пневмоколесный </a:t>
            </a:r>
            <a:r>
              <a:rPr lang="ru-RU" sz="1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состоит из двух основных частей: </a:t>
            </a:r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поворотной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ходовой, соединенных между собой опорно-поворотным </a:t>
            </a:r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устройством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9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На </a:t>
            </a:r>
            <a:r>
              <a:rPr lang="ru-RU" sz="1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поворотной части крана располагаются: </a:t>
            </a:r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рабочее </a:t>
            </a:r>
            <a:r>
              <a:rPr lang="ru-RU" sz="1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</a:t>
            </a:r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силовая установка, механизм главного и вспомогательного подъема груза, механизм изменения вылета стрелы, механизм </a:t>
            </a:r>
            <a:r>
              <a:rPr lang="ru-RU" sz="1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вращения </a:t>
            </a:r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поворотной части и кабина управления. </a:t>
            </a:r>
            <a:endParaRPr lang="ru-RU" sz="19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Пневмоколесные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краны по сравнению с автомобильными имеют более широкую опорную базу и, следовательно, лучшую грузовую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характеристику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работе без выносных опор.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1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пневмоколесных кранов следующие: </a:t>
            </a:r>
            <a:endParaRPr lang="ru-RU" sz="19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 </a:t>
            </a:r>
            <a:r>
              <a:rPr lang="ru-RU" sz="19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10 до 50 т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9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длина стрелы </a:t>
            </a:r>
            <a:r>
              <a:rPr lang="ru-RU" sz="19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10 до 30 м; </a:t>
            </a:r>
            <a:endParaRPr lang="ru-RU" sz="19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стрела может быть дополнительно оборудована гуськом. </a:t>
            </a:r>
            <a:endParaRPr lang="ru-RU" sz="19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</a:t>
            </a:r>
            <a:r>
              <a:rPr lang="ru-RU" sz="1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пневмоколесных кранов: </a:t>
            </a:r>
            <a:endParaRPr lang="ru-RU" sz="19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требуется устройство крановых путей; </a:t>
            </a:r>
            <a:endParaRPr lang="ru-RU" sz="19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 небольшая стоимость эксплуатации. </a:t>
            </a:r>
            <a:endParaRPr lang="ru-RU" sz="19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Недостаток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пневмоколесных кранов — малая скорость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перемещения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2143" y="3913657"/>
            <a:ext cx="3742518" cy="22901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8342143" y="6232475"/>
            <a:ext cx="35952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1.24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Пневмоколесный кран</a:t>
            </a:r>
          </a:p>
        </p:txBody>
      </p:sp>
    </p:spTree>
    <p:extLst>
      <p:ext uri="{BB962C8B-B14F-4D97-AF65-F5344CB8AC3E}">
        <p14:creationId xmlns:p14="http://schemas.microsoft.com/office/powerpoint/2010/main" val="25451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542" y="1"/>
            <a:ext cx="12079458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Краны на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короткобазном шасси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 телескопической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стрелой.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Короткобазные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краны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1.25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отличаются от кранов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автомобильного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типа более простой конструкцией и соответственно ценой.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 короткобазных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кранов меньше агрегатов и систем, что также снижает цену и упрощает обслуживание и ремонт.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данного типа имеют круговую рабочую зону, при этом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зависит от угла поворота платформы.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Достоинством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этих кранов является то, что они могут передвигаться с грузом 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крюке.</a:t>
            </a: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Короткобазные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 применяются, когда невозможно выполнить работу посредством обычного автокрана, например когда, из-за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особенностей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строительной площадки, рабочая зона крана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существенно ограничена: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отсутствует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работы над кабиной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водителя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(спереди);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работа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выполняется на грунтовых (неподготовленных) площадках, а также в случаях, когда подъезд к месту проведения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затруднен из-за отсутствия дорожного покрытия.</a:t>
            </a:r>
          </a:p>
        </p:txBody>
      </p:sp>
    </p:spTree>
    <p:extLst>
      <p:ext uri="{BB962C8B-B14F-4D97-AF65-F5344CB8AC3E}">
        <p14:creationId xmlns:p14="http://schemas.microsoft.com/office/powerpoint/2010/main" val="355229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609" y="0"/>
            <a:ext cx="1206539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характеристиками кранов на короткобазном шасси являются: </a:t>
            </a: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20 до 50 т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длина стрелы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10 до 30 м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стрела может быть дополнительно оборудована гуськом.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Достоинствами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кранов на короткобазном шасси являются: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требуется устройство крановых путей;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 небольшая стоимость эксплуатации;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круговая рабочая зона;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работает на выносных опорах;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повышенная проходимость;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работы нужна относительно небольшая площадка.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кранов на короткобазном шасси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малое использование 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строительстве; 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малая скорость перемещения — до 40 км/ч.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64373" y="2091982"/>
            <a:ext cx="5177572" cy="46008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267287" y="5497343"/>
            <a:ext cx="64470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1.25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короткобазном шасси с телескопической стрелой</a:t>
            </a:r>
          </a:p>
        </p:txBody>
      </p:sp>
    </p:spTree>
    <p:extLst>
      <p:ext uri="{BB962C8B-B14F-4D97-AF65-F5344CB8AC3E}">
        <p14:creationId xmlns:p14="http://schemas.microsoft.com/office/powerpoint/2010/main" val="350755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609" y="0"/>
            <a:ext cx="12065391" cy="6755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Гусеничные краны.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Гусеничные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краны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1.26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являются универсальной строительной техникой, которая применяется на многих стройплощадках во всем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мире.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гусеничные краны часто подвешивают грейферы,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электромагниты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копровое оборудование. </a:t>
            </a:r>
            <a:endParaRPr lang="ru-RU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Наиболее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 гусеничные краны применяются для монтажа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зданий и оборудования.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сравнении с автомобильными кранами, у них большая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они могут работать без выносных опор, поэтому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гусеничный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может перемещаться по площадке с грузом допустимого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номинального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веса на крюке. </a:t>
            </a:r>
            <a:endParaRPr lang="ru-RU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Гусеничные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краны могут передвигаться по неподготовленной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площадке и имеют возможность кругового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поворота.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характеристики гусеничных кранов следующие: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 от 20 до 100 т;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длина стрелы от 10 до 50 м;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стрела может быть дополнительно оборудована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гуськом.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гусеничных кранов таковы: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требуется устройство крановых путей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относительно небольшая стоимость эксплуатации;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работает без выносных опор;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круговая рабочая зона;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повышенная проходимость.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гусеничных кранов состоит в необходимости 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перебазировки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объект и с объекта.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40711" y="3278257"/>
            <a:ext cx="4867275" cy="271381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759751" y="6004553"/>
            <a:ext cx="54322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1.26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Гусеничный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Manitowoc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4883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608" y="0"/>
            <a:ext cx="12065391" cy="555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Гусеничные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 с большой грузоподъемностью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1.27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монтаже тяжеловесного и габаритного оборудования и сооружений.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Основные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гусеничных кранов с большой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грузоподъемностью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 от 150 до 1000 т;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длина стрелы от 30 до 80 м;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стрела может быть дополнительно оборудована гуськом длиной до 100 м.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гусеничных кранов с большой грузоподъемностью: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большая грузоподъемность и высота подъема;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сроков строительства и монтажа оборудования.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algn="just"/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гусеничных кранов с большой грузоподъемностью: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необходима перебазировка крана на объект и с объекта;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значительная стоимость эксплуатации;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необходима значительная по габаритам площадка для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работы; </a:t>
            </a: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 для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перемещения крана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контргруза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малая скорость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перемещения.</a:t>
            </a:r>
            <a:endParaRPr lang="ru-RU" sz="20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06043" y="3291841"/>
            <a:ext cx="4178106" cy="33779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26608" y="5758637"/>
            <a:ext cx="74887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1.27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Гусеничный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Manitowoc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18000 (грузоподъемность — 825 т)</a:t>
            </a:r>
          </a:p>
        </p:txBody>
      </p:sp>
    </p:spTree>
    <p:extLst>
      <p:ext uri="{BB962C8B-B14F-4D97-AF65-F5344CB8AC3E}">
        <p14:creationId xmlns:p14="http://schemas.microsoft.com/office/powerpoint/2010/main" val="97160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542" y="0"/>
            <a:ext cx="1207945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Башенные краны.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Башенные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краны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1.28–1.30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наиболее часто используются на строительных площадках при возведении многоэтажных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Конструкция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башенных кранов достаточно проста, что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кратчайшие сроки производить их монтаж или демонтаж, 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перевозку составляющих частей автотранспортом с одного объекта на другой.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Краны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такого типа делятся на несколько видов, с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поворотной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1.28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1.29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неповоротной башней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рис.1.30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541" y="3016210"/>
            <a:ext cx="4099051" cy="31032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46340" y="2723820"/>
            <a:ext cx="4107224" cy="31032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33856" y="2723820"/>
            <a:ext cx="3543300" cy="31032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12541" y="6119446"/>
            <a:ext cx="40990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1.28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Башенные передвижные краны с наклонной (маховой)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стрелой.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75052" y="5923427"/>
            <a:ext cx="40040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1.29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Башенные передвижные краны с нижним расположением противовеса (нижнеповоротные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528015" y="5873224"/>
            <a:ext cx="354914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1.30</a:t>
            </a:r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Башенные краны с верхним расположением противовеса и горизонтальной стрелой (верхнеповоротные)</a:t>
            </a:r>
          </a:p>
        </p:txBody>
      </p:sp>
    </p:spTree>
    <p:extLst>
      <p:ext uri="{BB962C8B-B14F-4D97-AF65-F5344CB8AC3E}">
        <p14:creationId xmlns:p14="http://schemas.microsoft.com/office/powerpoint/2010/main" val="68820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542" y="0"/>
            <a:ext cx="1207945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Нижнеповоротные краны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широко используются 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прежде всего благодаря повышенной устойчивости: центр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тяжести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кранах этого типа находится очень низко, поскольку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механизмов крана, а также балласт размещаются у основания крана.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Машины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поворотной башней также легко монтируются либо демонтируются, так как низкое расположение центра тяжести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делать конструкции стрелы максимально облегченными.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преимуществам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нижнеповоротных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кранов можно отнести то, что их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просто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монтировать.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К недостаткам относится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из-за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того что башня кранов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поворотная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отсутствует возможность пристегивания крана к зданию и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дальнейшего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наращивания башни крана в процессе увеличения высоты возводимых сооружений, то есть высота подъема башенных кранов с нижним поворотным устройством в данном случае ограничена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показателем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высоты свободного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стояния.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Верхнеповоротные краны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 опорно-поворотный механизм, который расположен в верхней части башни, то есть платформа c башней не поворачивается.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Поворотная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подобных кранов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представлена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стрелой, поворотным оголовком и противовесной консолью, оснащенной механизмом поворота, лебедками и противовесом,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предназначенным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уравновешивания техники во время работы.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противовеса уменьшается изгибающий момент в стреле крана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894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542" y="0"/>
            <a:ext cx="12079458" cy="696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Современные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верхнеповоротные краны характеризуются грузоподъемностью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10 т.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увеличения грузоподъемности и высоты подъема грузов, данная техника обладает большим общим эксплуатационным весом.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Главным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достоинством передвижных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верхнеповоротных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кранов является возможность их переоборудования в приставные краны, являющиеся универсальными, которые могут применяться как самоподъемные и передвижные.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малой высоте кран будет передвижным, в случае увеличения высоты, он будет выполнять роль стационарного приставного крана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1.31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благодаря чему существенно увеличится высота подъема грузов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Недостатком </a:t>
            </a:r>
            <a:r>
              <a:rPr lang="ru-RU" sz="19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верхнеповоротного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крана </a:t>
            </a:r>
            <a:r>
              <a:rPr lang="ru-RU" sz="1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сравнению с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нижнеповоротным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большая металлоемкость: башня </a:t>
            </a:r>
            <a:r>
              <a:rPr lang="ru-RU" sz="1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верхнеповоротной </a:t>
            </a:r>
            <a:r>
              <a:rPr lang="ru-RU" sz="1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испытывает намного более мощные </a:t>
            </a:r>
            <a:r>
              <a:rPr lang="ru-RU" sz="1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деформирующие </a:t>
            </a:r>
            <a:r>
              <a:rPr lang="ru-RU" sz="1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усилия, чем те, что действуют на башню в нижнеповоротном </a:t>
            </a:r>
            <a:r>
              <a:rPr lang="ru-RU" sz="1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варианте</a:t>
            </a:r>
            <a:r>
              <a:rPr lang="ru-RU" sz="1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 для прочности конструкции, а также для уменьшения </a:t>
            </a:r>
            <a:r>
              <a:rPr lang="ru-RU" sz="1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раскачивания </a:t>
            </a:r>
            <a:r>
              <a:rPr lang="ru-RU" sz="1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груза при выполнении крановых работ, башню приходится </a:t>
            </a:r>
            <a:r>
              <a:rPr lang="ru-RU" sz="1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 усиливать.</a:t>
            </a:r>
            <a:endParaRPr lang="ru-RU" sz="19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0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45" y="0"/>
            <a:ext cx="12037255" cy="555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башенных кранов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5 до 25 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длина стрелы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20 до 60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Достоинствами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башенных кранов являются: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 небольшая стоимость эксплуатации;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значительная зона обслуживания крана;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широкое использование при строительстве зданий.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башенных кранов: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необходима перебазировка крана на объект и с объекта;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устройство и обслуживание подкрановых путей или фундамента (для верхнеповоротных кранов);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закрепление крана к зданию при высоте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30–40 м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(для стационарных кранов).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8760" y="137892"/>
            <a:ext cx="4864711" cy="355253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078760" y="3653398"/>
            <a:ext cx="5113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1.31.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крепления башенного крана к зданию</a:t>
            </a:r>
          </a:p>
        </p:txBody>
      </p:sp>
    </p:spTree>
    <p:extLst>
      <p:ext uri="{BB962C8B-B14F-4D97-AF65-F5344CB8AC3E}">
        <p14:creationId xmlns:p14="http://schemas.microsoft.com/office/powerpoint/2010/main" val="194428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609" y="0"/>
            <a:ext cx="12065391" cy="6940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Самоподъемные краны.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Самоподъемные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краны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1.32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используются при строительстве высотных сооружений (150 м и выше), которые имеют мощный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металлический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железобетонный монолитный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каркас.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Самоподъемные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краны, как правило, монтируют прямо внутри строящегося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например в лифтовых шахтах, затем, по мере возведения здания, с помощью дополнительных механизмов кран поднимается по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сооружению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самоподъемных кранов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 от 5 до 15 т;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длина стрелы от 20 до 40 м.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Достоинствами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самоподъемных кранов являются: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 необходимости в устройстве подкрановых путей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площадки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монтажа и обслуживания крана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кран может размещаться в пятне возводимого здания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самоподъемных кранов: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необходима перебазировка крана на объект и с объекта;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необходимы дополнительные мероприятия по закреплению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крана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промежуточных отметках;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незначительно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распространены.</a:t>
            </a:r>
            <a:endParaRPr lang="ru-RU" sz="19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9188" t="5090" r="15039"/>
          <a:stretch/>
        </p:blipFill>
        <p:spPr>
          <a:xfrm>
            <a:off x="7258930" y="1958078"/>
            <a:ext cx="4825218" cy="37252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7371472" y="5683348"/>
            <a:ext cx="47126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1.32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Самоподъемный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для посекционного монтажа башен связи</a:t>
            </a:r>
          </a:p>
        </p:txBody>
      </p:sp>
    </p:spTree>
    <p:extLst>
      <p:ext uri="{BB962C8B-B14F-4D97-AF65-F5344CB8AC3E}">
        <p14:creationId xmlns:p14="http://schemas.microsoft.com/office/powerpoint/2010/main" val="158703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677" y="0"/>
            <a:ext cx="12051323" cy="64786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Бысромонтируемые  краны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Быстромонтируемые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1.33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— это разновидность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башенных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кранов, которые можно смонтировать на объекте с помощью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собственных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механизмов, без применения верхолазных работ и с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небольшим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временем монтажа (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4 ч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Самомонтирующиеся </a:t>
            </a:r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краны активно используются на начальных этапах многоэтажного строительства и в дальнейшем — в качестве </a:t>
            </a:r>
            <a:r>
              <a:rPr lang="ru-RU" sz="1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вспомогательного </a:t>
            </a:r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оборудования. </a:t>
            </a:r>
            <a:endParaRPr lang="ru-RU" sz="19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Быстромонтируемые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краны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используются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при строительстве мостов, монтаже железнодорожных путей, ремонте дорог, ведении погрузочно-разгрузочных работ и так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далее.</a:t>
            </a:r>
          </a:p>
          <a:p>
            <a:pPr algn="just"/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Основные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самомонтирующихся кранов следующие: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5 до 10 т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длина стрелы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10 до 50 м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 </a:t>
            </a:r>
            <a:r>
              <a:rPr lang="ru-RU" sz="1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самомонтирующихся кранов состоят в следующем: </a:t>
            </a:r>
            <a:endParaRPr lang="ru-RU" sz="19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мобильность; </a:t>
            </a:r>
            <a:endParaRPr lang="ru-RU" sz="19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быстрый монтаж на объекте; </a:t>
            </a:r>
            <a:endParaRPr lang="ru-RU" sz="19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 необходимости в устройстве крановых путей; </a:t>
            </a:r>
            <a:endParaRPr lang="ru-RU" sz="19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 небольшая стоимость эксплуатации; </a:t>
            </a:r>
            <a:endParaRPr lang="ru-RU" sz="19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дистанционное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Недостатки </a:t>
            </a:r>
            <a:r>
              <a:rPr lang="ru-RU" sz="1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самомонтирующихся кранов: </a:t>
            </a:r>
            <a:endParaRPr lang="ru-RU" sz="19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 небольшая грузоподъемность; </a:t>
            </a:r>
            <a:endParaRPr lang="ru-RU" sz="19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незначительно </a:t>
            </a:r>
            <a:r>
              <a:rPr lang="ru-RU" sz="19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распространены. </a:t>
            </a:r>
            <a:endParaRPr lang="ru-RU" sz="19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32191" y="2611155"/>
            <a:ext cx="3522430" cy="41207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711483" y="5681976"/>
            <a:ext cx="24618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1.33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Быстромонтируемый кран SAEZ H 40 </a:t>
            </a:r>
          </a:p>
        </p:txBody>
      </p:sp>
    </p:spTree>
    <p:extLst>
      <p:ext uri="{BB962C8B-B14F-4D97-AF65-F5344CB8AC3E}">
        <p14:creationId xmlns:p14="http://schemas.microsoft.com/office/powerpoint/2010/main" val="310361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474" y="0"/>
            <a:ext cx="120935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3.Технический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башенных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9699" y="400110"/>
            <a:ext cx="3936646" cy="48190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8018584" y="498584"/>
            <a:ext cx="4037427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Схемы установки башенных кранов.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Установку башенных кранов у зданий и сооружений производят исходя из необходимости соблюдения безопасного расстояния между зданием и краном.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Установка крана у здания возможна двумя способами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1.34, 1.35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Стационарная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крана на самостоятельный фундамент.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Конструкция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стационарных кранов, в том числе приставных,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верхнее расположение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противовеса.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Такие краны принято называть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верхнеповоротными.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64086" y="5317588"/>
            <a:ext cx="36482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1.34.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стационарной установки башенных кранов: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нижний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противовес;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фундамент крана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78886" y="400110"/>
            <a:ext cx="3627157" cy="48190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4266336" y="5317588"/>
            <a:ext cx="36397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1.35.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стационарной установки башенных кранов: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верхний противовес;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фундамент крана </a:t>
            </a:r>
          </a:p>
        </p:txBody>
      </p:sp>
    </p:spTree>
    <p:extLst>
      <p:ext uri="{BB962C8B-B14F-4D97-AF65-F5344CB8AC3E}">
        <p14:creationId xmlns:p14="http://schemas.microsoft.com/office/powerpoint/2010/main" val="352591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609" y="0"/>
            <a:ext cx="12065391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фундамента под стационарный кран разрабатывается индивидуально для каждого случая и зависит от конструкции крана, инженерно-геологических условий в основании фундамента, а также от конструкций подземной части возводимого объекта.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случае, когда передвижной по конструкции кран требуется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стационарного, то есть без возможности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передвижения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путям, его устанавливают на одно полузвено рельсового пути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длина полузвена — 6,25 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при этом оно должно быть уложено на жестком основании, исключающем просадку подкрановых путей.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критериями для выбора способа установки крана служат: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габариты возводимого здания в плане (например, применение передвижных кранов целесообразно при общей длине здания, превышающей его ширину в два и более раза);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высота возводимого здания (например, при возведении высотных зданий, в случае необходимости использования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приставных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кранов, применение передвижных кранов становится невозможным, что обусловливает необходимость применения стационарно устанавливаемых кранов).</a:t>
            </a:r>
          </a:p>
        </p:txBody>
      </p:sp>
    </p:spTree>
    <p:extLst>
      <p:ext uri="{BB962C8B-B14F-4D97-AF65-F5344CB8AC3E}">
        <p14:creationId xmlns:p14="http://schemas.microsoft.com/office/powerpoint/2010/main" val="132572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609" y="1"/>
            <a:ext cx="12065391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требуемых технических параметров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 подбор марки башенного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крана.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Башенный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следует подбирать по следующим техническим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параметрам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требуемой грузоподъемности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Qтр , т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требуемой высоте подъема крюка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Hкр , м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требуемому вылету крюка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Lкр , м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Требуемая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грузоподъемность, т, определяется по формуле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               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Pэ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масса элемента, конструкции, материала,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Pс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масса строповочных устройств,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масса оснастки, в том числе элементов усиления,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Строповочные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 (стропы, траверсы и так далее) описаны в приложении.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Выбор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вида строповочных устройств зависит от типа поднимаемых конструкций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Грузоподъемность строповочных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 должна соответствовать массе поднимаемых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подборе двух- и четырехветвевых стропов необходимо,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угол между ветвями строп не превышал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1.36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общем случае, если к подъему конструктивного элемента не предъявляется иных требований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78257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1522" y="131371"/>
            <a:ext cx="6004194" cy="46447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71522" y="4776096"/>
            <a:ext cx="600419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1.36. </a:t>
            </a: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строповки двух- и четырехветвевыми стропами: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бадьи для бетонной смеси;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поддона с кирпичами;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щита опалубки;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железобетонной шпалы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75716" y="187642"/>
            <a:ext cx="5894363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Масса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оснастки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это масса элементов, поднимаемых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монтируемым элементом, например при подъеме стропильных ферм это масса стремянок и площадок, закрепляемых к ферме до ее монтажа.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подъеме материалов, за массу оснастки следует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принимать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массу тары, например массу бадьи при подъеме бетонной смеси.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Кроме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того, к массе оснастки требуется прибавлять массу элементов усиления конструктивного элемента в случае монтажа таких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период подъема конструкции. </a:t>
            </a:r>
          </a:p>
        </p:txBody>
      </p:sp>
    </p:spTree>
    <p:extLst>
      <p:ext uri="{BB962C8B-B14F-4D97-AF65-F5344CB8AC3E}">
        <p14:creationId xmlns:p14="http://schemas.microsoft.com/office/powerpoint/2010/main" val="409799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609" y="0"/>
            <a:ext cx="1206539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Требуемая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высота подъема крюка Hкр , м, определяется по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формуле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 соответствии с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1.37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1.38.                                                                                                                                                                                                                     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(2)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расстояние от уровня стоянки крана до опорного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верхнем монтажном горизонте,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— условное превышение уровня головки рельса крана (обреза фундамента) над уровнем планировки,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hз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высота запаса, принимается равной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2,3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hэл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высота монтируемого (перемещаемого)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положении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подъема,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hс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высота строповочного устройства,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342845" y="524384"/>
            <a:ext cx="36329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Hкр </a:t>
            </a:r>
            <a:r>
              <a:rPr lang="pt-BR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– 0,5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t-BR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</a:t>
            </a:r>
            <a:r>
              <a:rPr lang="pt-BR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t-BR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46388" y="2249098"/>
            <a:ext cx="4867421" cy="450271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304800" y="2585323"/>
            <a:ext cx="666339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1.37.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для определения требуемых грузовысотных параметров нижнеповоротного башенного крана: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вылет крюка крана; R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радиус габарита поворотной платформы крана; b — ширина здания с учетом выступающих частей; b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расстояние от оси вращения крана до ближайшей к крану грани здания; b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расстояние между поворотной платформой и гранью здания;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Нкр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высота подъема крюка;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превышение уровня монтируемого элемента от уровня планировки; hз — высота запаса; hэл — высота монтируемого элемента в положении подъема; hс — высота строповочных элементов; Ур. г. р — отметка уровня головки рельса; Ур. план — отметка уровня планировки; 0,5 — условное превышение уровня головки рельса крана над уровнем планировки,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98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0823" y="133644"/>
            <a:ext cx="5106426" cy="54090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40823" y="5657671"/>
            <a:ext cx="51064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1.38.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определения требуемых грузовысотных параметров верхнеповоротного башенного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крана.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47250" y="45722"/>
            <a:ext cx="694475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Требуемый вылет крюка Lкр для нижнеповоротного (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передвижного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крана определяется по формуле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 соответствии с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1.37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Lкр =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b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 b + b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R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(3)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ширина здания с учетом выступающих частей,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расстояние от оси вращения крана до ближайшей к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крану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грани здания,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расстояние между поворотной платформой и гранью здания, принимаемой равным не менее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1,0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Rпл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радиус габарита поворотной платформы крана, для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расчетов принимается равным: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кранов грузоподъемностью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5 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4,5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5 т до 15 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5,5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— более 15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</a:t>
            </a:r>
            <a:endParaRPr lang="ru-RU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48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474" y="0"/>
            <a:ext cx="12093526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Требуемый вылет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крюка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м, для верхнеповоротного (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крана определяется по формуле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 соответствии с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1.38.</a:t>
            </a:r>
          </a:p>
          <a:p>
            <a:pPr algn="just"/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			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(4)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длина здания с учетом выступающих частей,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ширина здания с учетом выступающих частей,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расстояние от оси башни крана до ближайшей к крану грани здания, для предварительных расчетов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принимается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равным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6,0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</a:t>
            </a:r>
          </a:p>
          <a:p>
            <a:pPr algn="just"/>
            <a:endParaRPr lang="ru-RU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Примечание: 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Формула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справедлива для общего случая,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крана планируется таким образом, чтобы ось крана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делила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длинную сторону здания на две равные части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В противном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вместо параметра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формуле следует учитывать максимальное расстояние от оси крана до наиболее удаленной грани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результатам определения требуемых параметров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грузоподъемности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Qтр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высоты подъема крюка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Hкр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вылета крюка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Lкр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подбор марки башенного крана. Технические характеристики башенных кранов, включая графики грузоподъемности, приведены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справочнике.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подборе башенного крана необходимо стремиться к тому,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фактические технические параметры крана максимально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соответствовали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требуемым, так как стоимость и эксплуатация кранов с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завышенными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характеристиками будут дороже.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58566" y="564100"/>
            <a:ext cx="2647145" cy="71606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2573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7986" y="0"/>
            <a:ext cx="12074013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Технический выбор самоходных стреловых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кранов.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Выбор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марки самоходного стрелового крана основан 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соответствия монтажно-конструктивных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возводимого объекта параметрам крана.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Исходными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данными для выбора крана являются: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габариты, объемно-планировочное и конструктивное решение объекта строительства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параметры и рабочие положения монтируемых конструкций и подаваемых грузов;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возведения объекта (общая последовательность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работ).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действий при выполнении технического выбора крана состоит в следующем: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пути движения кранов и места их стоянок при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возведении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здания;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составить расчетную схему (схемы) для определения требуемых параметров крана, определить требуемые параметры крана;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выбрать марку крана по графикам грузовысотных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характеристик.</a:t>
            </a:r>
          </a:p>
          <a:p>
            <a:pPr algn="just"/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путей движения крана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Возможные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пути движения монтажного крана зависят от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нескольких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факторов, таких как технологическая последовательность монтажа конструкций, общие габариты возводимого объекта, размеры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конфигурация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строительной площадки и других.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91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28447" y="0"/>
            <a:ext cx="6463553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Примеры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 путей движения монтажного крана представлены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1.39, 1.40.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назначении пути движения крана необходимо определить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местоположение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удаленных от стоянки крана монтируемых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(подаваемых на рабочие места материалов).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162" t="3476"/>
          <a:stretch/>
        </p:blipFill>
        <p:spPr>
          <a:xfrm>
            <a:off x="176980" y="120679"/>
            <a:ext cx="5161502" cy="32127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055" t="4231"/>
          <a:stretch/>
        </p:blipFill>
        <p:spPr>
          <a:xfrm>
            <a:off x="176981" y="3550024"/>
            <a:ext cx="5161501" cy="31869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5472953" y="1902311"/>
            <a:ext cx="671904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Рис.1.39.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Пример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 пути движения крана при возведении подземной части здания (движение крана предусмотрено по бровке котлована с одной стороны здания):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наружные контуры подземной части здания по обрезу фундамента; 2 — откос котлована; 3 — ось движения крана; 4 — монтажный кран; 5 — максимально удаленная точка подачи бадьи с бетонной смесью; 6 — максимально удаленная сборная железобетонная плита перекрытия подвала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472951" y="4428652"/>
            <a:ext cx="671904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Рис.1.40.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 пути движения крана при возведении надземной части здания при организации монтажных работ методом «на кран»: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ось движения крана; 2 — монтажный кран;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монтируемая секция; 4 — смонтированная секция;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максимально удаленная сборная железобетонная плита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покрытия.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84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76" y="0"/>
            <a:ext cx="12084424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при определении параметров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подборе самоходных стреловых кранов необходимо определить требуемые технические параметры кранов. Основными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техническими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параметрами самоходных стреловых кранов являются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1.41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.):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грузоподъемность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вылет крюка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lкр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высота подъема крюка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Hкр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длина стрелы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Lстр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длина гуська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Lгус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(при его наличии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Требуемая максимальная грузоподъемность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крана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Qтр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зависит от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технологической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крана и определяется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формуле,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Qтр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Рэ + Pс +  Pо,           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(5)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Qтр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требуемая грузоподъемность крана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Pэ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максимальная масса элемента, конструкции,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Pс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масса строповочных устройств,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масса оснастки,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тары,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 числе элементов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04964" y="1429339"/>
            <a:ext cx="5992905" cy="526729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5883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918" y="1"/>
            <a:ext cx="1204408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Расчетные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схемы при определении требуемых параметров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крана.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Необходимые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lкр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(вылет крюка),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Hкр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(высота подъема крюка),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Lстр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(длина стрелы),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Lгус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(длина гуська) зависят от принятой технологической схемы монтажа.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возведении зданий или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сооружений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иметь место несколько основных случаев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технологических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 работы крана, наиболее распространенные из которых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возводимые конструкции находятся ниже уровня стоянки крана;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возводимые конструкции находятся выше уровня стоянки крана.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Далее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рассмотрена методика определения требуемых параметров крана для этих двух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Возводимые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ниже уровня стоянки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Соответствующая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расчетная технологическая схема представлена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рис.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1.42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данном случае требуется определить два основных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Qтр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грузоподъемность;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lкр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вылет крюка;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подъема крюка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Hкр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имеет значения, поэтому не определяется. </a:t>
            </a:r>
          </a:p>
        </p:txBody>
      </p:sp>
    </p:spTree>
    <p:extLst>
      <p:ext uri="{BB962C8B-B14F-4D97-AF65-F5344CB8AC3E}">
        <p14:creationId xmlns:p14="http://schemas.microsoft.com/office/powerpoint/2010/main" val="131714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7637" y="102533"/>
            <a:ext cx="4626069" cy="464427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47636" y="4746812"/>
            <a:ext cx="462606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1.42.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Расчетная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технологическая схема работы крана при возведении подземной части здания (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 крана предусмотрено по бровке котлована с одной стороны здания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876800" y="0"/>
            <a:ext cx="731520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Расчетных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технологических схем, как правило, составляется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для каждой из них определяются свои параметры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Qтр, lкр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определяющие требуемые грузовые моменты.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Так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например, для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 крана по рис.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1.39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определить параметры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Qтр,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lкр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для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двух вариантов: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подачи наиболее массивного элемента (бадьи с бетоном) в наиболее удаленную в плане точку здания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 5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подачи элемента (сборной железобетонной плиты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подвала) в максимально удаленную в плане от крана точку здания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 6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Требуемая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 крана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Qтр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определяется по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формуле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Максимальный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вылет крюка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lкр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определяется по формулам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работе крана с одной стороны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здания: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+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+ 0 3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В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(6)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96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024" y="1"/>
            <a:ext cx="12070976" cy="6170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при возможности работы крана вокруг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здания:</a:t>
            </a:r>
          </a:p>
          <a:p>
            <a:pPr algn="ctr"/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 = а + 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+ 0 3,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(7)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1/2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расстояния между внешними частями опор крана (в предварительных расчетах принимают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= 2м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минимальное расстояние по горизонтали от основания откоса выемки до ближайшей опоры крана,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глубины выемки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вида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H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pt-BR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 м </a:t>
            </a:r>
            <a: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(8)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глубина выемки (котлована, траншеи),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параметр допустимой крутизны откоса 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глубины выемки Н и вида грунта 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данными справочной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 1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1,0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минимальное расстояние от бровки котлована до ближайшей опоры крана,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зазор между обрезом фундамента и нижней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бровкой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котлована,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ширина возводимого здания (по подошве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35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7918" y="1"/>
            <a:ext cx="120440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Крутизна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откосов в зависимости от вида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грунта.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7919" y="400111"/>
            <a:ext cx="8432848" cy="33919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73958" y="3792071"/>
            <a:ext cx="1211804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Примечания: </a:t>
            </a:r>
            <a:endParaRPr lang="ru-RU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AutoNum type="arabicPeriod"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Крутизна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откосов должна определяться путем расчета в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организационно-технологической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документации для следующих случаев: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глубина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выемки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м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глубина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выемки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5 м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сложных гидрологических условиях;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для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выемок,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разработанных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зимнее время, при наступлении оттепели;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откосов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подвергающихся увлажнению.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AutoNum type="arabicPeriod"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напластовании различных видов грунтов, крутизну откосов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устанавливают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наименее устойчивому виду грунта от обрушения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откоса.</a:t>
            </a:r>
            <a:endParaRPr lang="ru-RU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654728" y="772651"/>
            <a:ext cx="353727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установленным требуемым параметрам (грузоподъемность,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вылет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крюка), определяющим максимально требуемые грузовые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подбирается марка самоходного стрелового крана в соответствии с грузовыми характеристиками кранов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Смотри справочник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75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471" y="0"/>
            <a:ext cx="12057529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Возводимые конструкции выше уровня стоянки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Соответствующая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расчетная технологическая схема представлена на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1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.43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данном случае требуется определить три основных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вылет крюка;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высоту подъема крюка.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471" y="2169825"/>
            <a:ext cx="5452616" cy="34779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670176" y="2169825"/>
            <a:ext cx="6096000" cy="455509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 требуется обеспечить соблюдение безопасного расстояния между стрелой крана и конструкциями монтируемого здания.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Подбор крана, не оборудованного гуськом, целесообразно выполнять при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≤ 3 0, м . 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&gt; 3 0, 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целесообразно применять краны, оборудованные гуськом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Требуемая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 крана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Qтр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определяется по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формуле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Требуемая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высота подъема крюка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Hкр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определяется по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формуле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1.43. 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382" y="5647765"/>
            <a:ext cx="55357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1.43.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Расчетная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технологическая схема работы крана при возведении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надземной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 здания</a:t>
            </a:r>
          </a:p>
        </p:txBody>
      </p:sp>
    </p:spTree>
    <p:extLst>
      <p:ext uri="{BB962C8B-B14F-4D97-AF65-F5344CB8AC3E}">
        <p14:creationId xmlns:p14="http://schemas.microsoft.com/office/powerpoint/2010/main" val="68824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76" y="0"/>
            <a:ext cx="12084424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t-BR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t-BR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h</a:t>
            </a:r>
            <a:r>
              <a:rPr lang="pt-BR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</a:t>
            </a:r>
            <a:r>
              <a:rPr lang="pt-BR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pt-BR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(9)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Hкр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требуемая высота подъема крюка,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расстояние от уровня стоянки крана до опорного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верхнем монтажном горизонте,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hз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безопасное расстояние от низа перемещаемого груза до наиболее выступающих по вертикали частей здания или сооружения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должно быть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0,5м, а до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площадок, где могут находиться люди, не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2,3м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 учетом длин (по высоте) применяемых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стропов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размеров траверс (при наличии последних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hэл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высота монтируемого (перемещаемого) элемента 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подъема,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hс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высота строповочного устройства,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Требуемый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вылет крюка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Lкр,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длину стрелы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Lстр,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можно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графически либо по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формулам: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pt-BR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 = 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[(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+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d)(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pt-BR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pt-BR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pt-BR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t-BR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</a:t>
            </a:r>
            <a:r>
              <a:rPr lang="pt-BR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а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(10)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4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</a:t>
            </a:r>
            <a:r>
              <a:rPr lang="en-US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  (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H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кр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+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h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п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–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h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ш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)² + (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l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кр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– a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²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11)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Lкр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требуемый вылет крюка,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расстояние по горизонтали от стрелы до наиболее близко расположенной к стреле точки на элементе в его монтажном положении; принимается не менее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1,0 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471" y="0"/>
            <a:ext cx="12057529" cy="3062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расстояние между вертикалью, проходящей через центр крюка крана, и точкой на монтируемом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ближайшей к стреле крана, (как правило,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половина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длины или ширины монтируемого элемента),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требуемая высота подъема крюка,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высота полиспаста в стянутом состоянии, м, обычно принимается равной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2,0 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высота шарнира пяты стрелы от уровня стоянки крана, м (для предварительных расчетов принимается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равной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2,0 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расстояние от шарнира крепления пяты стрелы до оси вращения крана,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(для предварительных расчетов принимается равной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2,0 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096000" y="3009451"/>
            <a:ext cx="6096000" cy="240065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Расчетная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технологическая схема для подбора крана,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оборудованного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гуськом,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представлена на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рисунке 1.44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данном случае требуемые параметры: грузоподъемность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подъема крюка — определяются так же, как и для крана без гуська, то есть по формулам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соответственно.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471" y="3009451"/>
            <a:ext cx="5728447" cy="38485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5862918" y="5410108"/>
            <a:ext cx="6172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1.44.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Расчетная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технологическая схема работы стрелового крана, оборудованного гуськом, при возведении надземной части здания </a:t>
            </a:r>
          </a:p>
        </p:txBody>
      </p:sp>
    </p:spTree>
    <p:extLst>
      <p:ext uri="{BB962C8B-B14F-4D97-AF65-F5344CB8AC3E}">
        <p14:creationId xmlns:p14="http://schemas.microsoft.com/office/powerpoint/2010/main" val="395545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76" y="1"/>
            <a:ext cx="12084424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Требуемые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параметры: 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вылет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крюка, длину стрелы и длину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гуська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рекомендуется определять графическим способом в следующем порядке: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вычертить контуры опор элемента и контуры монтируемого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посадкой его на опоры. При этом должно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соблюдаться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безопасное расстояние по высоте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низом элемента и верхом опоры, требующееся по условиям техники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принимаемое согласно указаниям к формуле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схематично показать строповочные устройства, крюк крана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полиспаст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причем расстояние по высоте от низа крюка до центра оголовка гуська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 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принимается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2,0 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Высоту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строповочного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определяют согласно фактически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монтажа элемента;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начертить дугу окружности радиусом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1,0 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центром которой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точка элемента, который ближе всего расположен к стреле крана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 K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Эта дуга является границей приближения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стрелы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крана к монтируемому элементу и обеспечивает безопасное расстояние между стрелой и элементом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 вышеуказанной дуге провести касательную под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углом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является осью стрелы крана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угол α = 77°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минимальную проекцию стрелы крана на горизонталь для большинства действующих кранов). Пята стрелы —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 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оси стрелы, находящаяся на расстоянии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2,0м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уровня стоянки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Оголовком стрелы является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оси стрелы, находящаяся на расстоянии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2,5 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ближайшей к стреле крана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 К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монтируемом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элементе;</a:t>
            </a:r>
          </a:p>
        </p:txBody>
      </p:sp>
    </p:spTree>
    <p:extLst>
      <p:ext uri="{BB962C8B-B14F-4D97-AF65-F5344CB8AC3E}">
        <p14:creationId xmlns:p14="http://schemas.microsoft.com/office/powerpoint/2010/main" val="325735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7918" y="0"/>
            <a:ext cx="1204408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соединить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 В и 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полученный отрезок является осью гуська. Провести две вертикали — одну через центр крюка крана,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другую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ось вращения крана;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графически определить требуемые параметры —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Lкр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вылет крюка,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Lстр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длину стрелы,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Lгус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длину гуська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частного случая, когда между краном и монтируемым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присутствуют ранее смонтированные конструкции (то есть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 K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находится на монтируемом элементе), требуемые параметры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Lкр , м, Lстр , м, 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Lгус , 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можно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по формулам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 </a:t>
            </a:r>
            <a:r>
              <a:rPr lang="pt-BR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0,237</a:t>
            </a:r>
            <a:r>
              <a:rPr lang="pt-BR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+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+ </a:t>
            </a:r>
            <a:r>
              <a:rPr lang="pt-BR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pt-BR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2,675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(12)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 = 1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03(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             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(13)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0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 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sz="24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h</a:t>
            </a:r>
            <a:r>
              <a:rPr lang="en-US" sz="20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–0,44)² 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pt-BR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+0,47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²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(14)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Lкр — требуемый вылет крюка, м;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расстояние от уровня стоянки крана до опорного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верхнем монтажном горизонте,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расстояние по горизонтали от стрелы до наиболее близко расположенной к стреле точки на элементе в его монтажном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положении. Принимается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1,0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установленным требуемым параметрам, определяющим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требуемые грузовые моменты, подбирается марка крана в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грузовыми характеристиками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кранов (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Справочник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0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16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77772" y="2250830"/>
            <a:ext cx="540199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05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1354" y="590843"/>
            <a:ext cx="1167618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Каково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минимальное расстояние от оси вращения крана КБ-408-00 до ближайшей к крану грани здания?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минимальное расстояние от оси вращения крана КБ-473 до ближайшей к крану грани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Чему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равна высота запаса при определении высоты подъема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крюка.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минимальное расстояние по горизонтали от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откоса котлована до ближайшей опоры крана при следующих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исходных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данных: грунт — песок, глубина котлована — 3,0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заложение откоса при следующих исходных данных: грунт — суглинок, глубина котлована — 4,0 м.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пользуясь графиком грузоподъемности, определить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максимальную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массу груза, которую может поднимать кран при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вылетах крюка?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Пользуясь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графиком грузоподъемности, определите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максимальную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массу груза, которую может поднимать кран МКГ-25,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стрелой 23,5 м и при вылете крюка 10 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Какова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максимальная высота подъема крюка МКГ-250 со стрелой 27,5 м и при вылете крюка 14 м?</a:t>
            </a:r>
          </a:p>
        </p:txBody>
      </p:sp>
    </p:spTree>
    <p:extLst>
      <p:ext uri="{BB962C8B-B14F-4D97-AF65-F5344CB8AC3E}">
        <p14:creationId xmlns:p14="http://schemas.microsoft.com/office/powerpoint/2010/main" val="30972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1519</TotalTime>
  <Words>5664</Words>
  <Application>Microsoft Office PowerPoint</Application>
  <PresentationFormat>Широкоэкранный</PresentationFormat>
  <Paragraphs>445</Paragraphs>
  <Slides>43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9" baseType="lpstr">
      <vt:lpstr>Arial</vt:lpstr>
      <vt:lpstr>Calibri</vt:lpstr>
      <vt:lpstr>Calibri Light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49</cp:revision>
  <dcterms:created xsi:type="dcterms:W3CDTF">2023-01-11T15:14:51Z</dcterms:created>
  <dcterms:modified xsi:type="dcterms:W3CDTF">2024-02-17T14:01:09Z</dcterms:modified>
</cp:coreProperties>
</file>